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a0092eb597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a0092eb5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a0092eb597_0_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a0092eb597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a0092eb597_0_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a0092eb59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a0092eb597_0_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a0092eb597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a0092eb597_0_1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a0092eb59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a068c4b735_0_2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a068c4b735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a0092eb597_0_1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a0092eb59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2925475" y="1347700"/>
            <a:ext cx="4305900" cy="6573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300300" y="2469800"/>
            <a:ext cx="6931200" cy="6573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Maria Sutter</a:t>
            </a:r>
            <a:endParaRPr sz="2000"/>
          </a:p>
        </p:txBody>
      </p:sp>
      <p:sp>
        <p:nvSpPr>
          <p:cNvPr id="56" name="Google Shape;56;p13"/>
          <p:cNvSpPr txBox="1"/>
          <p:nvPr/>
        </p:nvSpPr>
        <p:spPr>
          <a:xfrm>
            <a:off x="300300" y="3937025"/>
            <a:ext cx="6931200" cy="6573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Hilltop Elementary School</a:t>
            </a:r>
            <a:endParaRPr sz="2000"/>
          </a:p>
        </p:txBody>
      </p:sp>
      <p:sp>
        <p:nvSpPr>
          <p:cNvPr id="57" name="Google Shape;57;p13"/>
          <p:cNvSpPr txBox="1"/>
          <p:nvPr/>
        </p:nvSpPr>
        <p:spPr>
          <a:xfrm>
            <a:off x="1612950" y="4700550"/>
            <a:ext cx="2512200" cy="6573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August 17, 2016</a:t>
            </a:r>
            <a:endParaRPr sz="2000"/>
          </a:p>
        </p:txBody>
      </p:sp>
      <p:sp>
        <p:nvSpPr>
          <p:cNvPr id="58" name="Google Shape;58;p13"/>
          <p:cNvSpPr txBox="1"/>
          <p:nvPr/>
        </p:nvSpPr>
        <p:spPr>
          <a:xfrm>
            <a:off x="5594775" y="4787225"/>
            <a:ext cx="1488900" cy="6573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5 years and 6 months</a:t>
            </a:r>
            <a:endParaRPr/>
          </a:p>
        </p:txBody>
      </p:sp>
      <p:sp>
        <p:nvSpPr>
          <p:cNvPr id="59" name="Google Shape;59;p13"/>
          <p:cNvSpPr txBox="1"/>
          <p:nvPr/>
        </p:nvSpPr>
        <p:spPr>
          <a:xfrm>
            <a:off x="558800" y="6015325"/>
            <a:ext cx="6672600" cy="3468000"/>
          </a:xfrm>
          <a:prstGeom prst="rect">
            <a:avLst/>
          </a:prstGeom>
          <a:solidFill>
            <a:srgbClr val="EFEFEF"/>
          </a:solidFill>
          <a:ln>
            <a:noFill/>
          </a:ln>
        </p:spPr>
        <p:txBody>
          <a:bodyPr anchorCtr="0" anchor="t" bIns="91425" lIns="91425" spcFirstLastPara="1" rIns="91425" wrap="square" tIns="91425">
            <a:noAutofit/>
          </a:bodyPr>
          <a:lstStyle/>
          <a:p>
            <a:pPr indent="-355600" lvl="0" marL="457200" rtl="0" algn="l">
              <a:lnSpc>
                <a:spcPct val="115000"/>
              </a:lnSpc>
              <a:spcBef>
                <a:spcPts val="1200"/>
              </a:spcBef>
              <a:spcAft>
                <a:spcPts val="0"/>
              </a:spcAft>
              <a:buClr>
                <a:schemeClr val="dk1"/>
              </a:buClr>
              <a:buSzPts val="2000"/>
              <a:buChar char="●"/>
            </a:pPr>
            <a:r>
              <a:rPr lang="en" sz="2000">
                <a:solidFill>
                  <a:schemeClr val="dk1"/>
                </a:solidFill>
              </a:rPr>
              <a:t>Parents: </a:t>
            </a:r>
            <a:endParaRPr sz="2000">
              <a:solidFill>
                <a:schemeClr val="dk1"/>
              </a:solidFill>
            </a:endParaRPr>
          </a:p>
          <a:p>
            <a:pPr indent="-355600" lvl="1" marL="914400" rtl="0" algn="l">
              <a:lnSpc>
                <a:spcPct val="115000"/>
              </a:lnSpc>
              <a:spcBef>
                <a:spcPts val="0"/>
              </a:spcBef>
              <a:spcAft>
                <a:spcPts val="0"/>
              </a:spcAft>
              <a:buClr>
                <a:schemeClr val="dk1"/>
              </a:buClr>
              <a:buSzPts val="2000"/>
              <a:buChar char="○"/>
            </a:pPr>
            <a:r>
              <a:rPr lang="en" sz="2000">
                <a:solidFill>
                  <a:schemeClr val="dk1"/>
                </a:solidFill>
              </a:rPr>
              <a:t>Rita Sutter  - biological mother and Jose stepfather - biological father died of a heroin overdose</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Teacher: </a:t>
            </a:r>
            <a:endParaRPr sz="2000">
              <a:solidFill>
                <a:schemeClr val="dk1"/>
              </a:solidFill>
            </a:endParaRPr>
          </a:p>
          <a:p>
            <a:pPr indent="-355600" lvl="1" marL="914400" rtl="0" algn="l">
              <a:lnSpc>
                <a:spcPct val="115000"/>
              </a:lnSpc>
              <a:spcBef>
                <a:spcPts val="0"/>
              </a:spcBef>
              <a:spcAft>
                <a:spcPts val="0"/>
              </a:spcAft>
              <a:buClr>
                <a:schemeClr val="dk1"/>
              </a:buClr>
              <a:buSzPts val="2000"/>
              <a:buChar char="○"/>
            </a:pPr>
            <a:r>
              <a:rPr lang="en" sz="2000">
                <a:solidFill>
                  <a:schemeClr val="dk1"/>
                </a:solidFill>
              </a:rPr>
              <a:t>Ms. Brylee </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Occupational Therapist:</a:t>
            </a:r>
            <a:endParaRPr sz="2000">
              <a:solidFill>
                <a:schemeClr val="dk1"/>
              </a:solidFill>
            </a:endParaRPr>
          </a:p>
          <a:p>
            <a:pPr indent="-355600" lvl="1" marL="914400" rtl="0" algn="l">
              <a:lnSpc>
                <a:spcPct val="115000"/>
              </a:lnSpc>
              <a:spcBef>
                <a:spcPts val="0"/>
              </a:spcBef>
              <a:spcAft>
                <a:spcPts val="0"/>
              </a:spcAft>
              <a:buClr>
                <a:schemeClr val="dk1"/>
              </a:buClr>
              <a:buSzPts val="2000"/>
              <a:buChar char="○"/>
            </a:pPr>
            <a:r>
              <a:rPr lang="en" sz="2000">
                <a:solidFill>
                  <a:schemeClr val="dk1"/>
                </a:solidFill>
              </a:rPr>
              <a:t>Ms.Claudia</a:t>
            </a:r>
            <a:endParaRPr sz="2000">
              <a:solidFill>
                <a:schemeClr val="dk1"/>
              </a:solidFill>
            </a:endParaRPr>
          </a:p>
          <a:p>
            <a:pPr indent="0" lvl="0" marL="0" rtl="0" algn="l">
              <a:lnSpc>
                <a:spcPct val="115000"/>
              </a:lnSpc>
              <a:spcBef>
                <a:spcPts val="1200"/>
              </a:spcBef>
              <a:spcAft>
                <a:spcPts val="1200"/>
              </a:spcAft>
              <a:buNone/>
            </a:pPr>
            <a:r>
              <a:rPr lang="en" sz="2000">
                <a:solidFill>
                  <a:schemeClr val="dk1"/>
                </a:solidFill>
              </a:rPr>
              <a:t> </a:t>
            </a:r>
            <a:endParaRPr sz="2000">
              <a:solidFill>
                <a:schemeClr val="dk1"/>
              </a:solidFill>
            </a:endParaRPr>
          </a:p>
        </p:txBody>
      </p:sp>
      <p:sp>
        <p:nvSpPr>
          <p:cNvPr id="60" name="Google Shape;60;p13"/>
          <p:cNvSpPr txBox="1"/>
          <p:nvPr/>
        </p:nvSpPr>
        <p:spPr>
          <a:xfrm>
            <a:off x="2925475" y="1437850"/>
            <a:ext cx="4305900" cy="477000"/>
          </a:xfrm>
          <a:prstGeom prst="rect">
            <a:avLst/>
          </a:prstGeom>
          <a:solidFill>
            <a:srgbClr val="EFEFE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900"/>
              <a:t>February 17,2022 - March 8, 2022</a:t>
            </a:r>
            <a:endParaRPr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4" name="Shape 64"/>
        <p:cNvGrpSpPr/>
        <p:nvPr/>
      </p:nvGrpSpPr>
      <p:grpSpPr>
        <a:xfrm>
          <a:off x="0" y="0"/>
          <a:ext cx="0" cy="0"/>
          <a:chOff x="0" y="0"/>
          <a:chExt cx="0" cy="0"/>
        </a:xfrm>
      </p:grpSpPr>
      <p:sp>
        <p:nvSpPr>
          <p:cNvPr id="65" name="Google Shape;65;p14"/>
          <p:cNvSpPr txBox="1"/>
          <p:nvPr/>
        </p:nvSpPr>
        <p:spPr>
          <a:xfrm>
            <a:off x="516900" y="5668325"/>
            <a:ext cx="6738600" cy="38952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The Occupational Therapist</a:t>
            </a:r>
            <a:r>
              <a:rPr lang="en" sz="2000"/>
              <a:t> said that Maria is doing better </a:t>
            </a:r>
            <a:r>
              <a:rPr lang="en" sz="2000"/>
              <a:t>with</a:t>
            </a:r>
            <a:r>
              <a:rPr lang="en" sz="2000"/>
              <a:t> the therapy and able to hold her pencil correctly.</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Reading/language therapist: Maria is </a:t>
            </a:r>
            <a:r>
              <a:rPr lang="en" sz="2000"/>
              <a:t>doing</a:t>
            </a:r>
            <a:r>
              <a:rPr lang="en" sz="2000"/>
              <a:t> better with her sight words and being able to identify them.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Sight words worksheet: 22 out of 44</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Spelling Test one: 5/10</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Spelling test two: 6/10</a:t>
            </a:r>
            <a:endParaRPr sz="2000"/>
          </a:p>
        </p:txBody>
      </p:sp>
      <p:sp>
        <p:nvSpPr>
          <p:cNvPr id="66" name="Google Shape;66;p14"/>
          <p:cNvSpPr txBox="1"/>
          <p:nvPr/>
        </p:nvSpPr>
        <p:spPr>
          <a:xfrm>
            <a:off x="443775" y="853800"/>
            <a:ext cx="6386700" cy="343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lang="en" sz="2000">
                <a:solidFill>
                  <a:schemeClr val="dk1"/>
                </a:solidFill>
              </a:rPr>
              <a:t>(placement, educational background, diagnosis-when, attributes interests. )</a:t>
            </a:r>
            <a:endParaRPr sz="2000">
              <a:solidFill>
                <a:schemeClr val="dk1"/>
              </a:solidFill>
            </a:endParaRPr>
          </a:p>
          <a:p>
            <a:pPr indent="-355600" lvl="0" marL="457200" rtl="0" algn="l">
              <a:lnSpc>
                <a:spcPct val="115000"/>
              </a:lnSpc>
              <a:spcBef>
                <a:spcPts val="1200"/>
              </a:spcBef>
              <a:spcAft>
                <a:spcPts val="0"/>
              </a:spcAft>
              <a:buClr>
                <a:schemeClr val="dk1"/>
              </a:buClr>
              <a:buSzPts val="2000"/>
              <a:buChar char="●"/>
            </a:pPr>
            <a:r>
              <a:rPr lang="en" sz="2000">
                <a:solidFill>
                  <a:schemeClr val="dk1"/>
                </a:solidFill>
              </a:rPr>
              <a:t>Kind</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Has friends </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Very good at math</a:t>
            </a:r>
            <a:endParaRPr sz="2000">
              <a:solidFill>
                <a:schemeClr val="dk1"/>
              </a:solidFill>
            </a:endParaRPr>
          </a:p>
          <a:p>
            <a:pPr indent="0" lvl="0" marL="457200" rtl="0" algn="l">
              <a:lnSpc>
                <a:spcPct val="115000"/>
              </a:lnSpc>
              <a:spcBef>
                <a:spcPts val="1200"/>
              </a:spcBef>
              <a:spcAft>
                <a:spcPts val="0"/>
              </a:spcAft>
              <a:buNone/>
            </a:pPr>
            <a:r>
              <a:rPr lang="en" sz="2000">
                <a:solidFill>
                  <a:schemeClr val="dk1"/>
                </a:solidFill>
              </a:rPr>
              <a:t>Maria is </a:t>
            </a:r>
            <a:r>
              <a:rPr lang="en" sz="2000">
                <a:solidFill>
                  <a:schemeClr val="dk1"/>
                </a:solidFill>
              </a:rPr>
              <a:t>currently in a regular classroom.</a:t>
            </a:r>
            <a:endParaRPr sz="2000">
              <a:solidFill>
                <a:schemeClr val="dk1"/>
              </a:solidFill>
            </a:endParaRPr>
          </a:p>
          <a:p>
            <a:pPr indent="0" lvl="0" marL="457200" rtl="0" algn="l">
              <a:lnSpc>
                <a:spcPct val="115000"/>
              </a:lnSpc>
              <a:spcBef>
                <a:spcPts val="1200"/>
              </a:spcBef>
              <a:spcAft>
                <a:spcPts val="1200"/>
              </a:spcAft>
              <a:buNone/>
            </a:pPr>
            <a:r>
              <a:rPr lang="en" sz="2000">
                <a:solidFill>
                  <a:schemeClr val="dk1"/>
                </a:solidFill>
              </a:rPr>
              <a:t>She has been in preschool but had a break before Kindergarten. </a:t>
            </a:r>
            <a:endParaRPr sz="2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0" name="Shape 70"/>
        <p:cNvGrpSpPr/>
        <p:nvPr/>
      </p:nvGrpSpPr>
      <p:grpSpPr>
        <a:xfrm>
          <a:off x="0" y="0"/>
          <a:ext cx="0" cy="0"/>
          <a:chOff x="0" y="0"/>
          <a:chExt cx="0" cy="0"/>
        </a:xfrm>
      </p:grpSpPr>
      <p:sp>
        <p:nvSpPr>
          <p:cNvPr id="71" name="Google Shape;71;p15"/>
          <p:cNvSpPr txBox="1"/>
          <p:nvPr/>
        </p:nvSpPr>
        <p:spPr>
          <a:xfrm>
            <a:off x="525925" y="920375"/>
            <a:ext cx="6738600" cy="38952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5"/>
          <p:cNvSpPr txBox="1"/>
          <p:nvPr/>
        </p:nvSpPr>
        <p:spPr>
          <a:xfrm>
            <a:off x="678325" y="1072775"/>
            <a:ext cx="6738600" cy="38952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txBox="1"/>
          <p:nvPr/>
        </p:nvSpPr>
        <p:spPr>
          <a:xfrm>
            <a:off x="516900" y="5658225"/>
            <a:ext cx="6738600" cy="38952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rgbClr val="FFFF00"/>
              </a:highlight>
            </a:endParaRPr>
          </a:p>
          <a:p>
            <a:pPr indent="0" lvl="0" marL="0" rtl="0" algn="l">
              <a:spcBef>
                <a:spcPts val="0"/>
              </a:spcBef>
              <a:spcAft>
                <a:spcPts val="0"/>
              </a:spcAft>
              <a:buNone/>
            </a:pPr>
            <a:r>
              <a:t/>
            </a:r>
            <a:endParaRPr sz="1700">
              <a:highlight>
                <a:srgbClr val="FFFF00"/>
              </a:highlight>
            </a:endParaRPr>
          </a:p>
          <a:p>
            <a:pPr indent="0" lvl="0" marL="0" rtl="0" algn="l">
              <a:spcBef>
                <a:spcPts val="0"/>
              </a:spcBef>
              <a:spcAft>
                <a:spcPts val="0"/>
              </a:spcAft>
              <a:buNone/>
            </a:pPr>
            <a:r>
              <a:rPr lang="en" sz="1700"/>
              <a:t>Maria’s mother has expressed she thinks there may be some </a:t>
            </a:r>
            <a:r>
              <a:rPr lang="en" sz="1700"/>
              <a:t>social</a:t>
            </a:r>
            <a:r>
              <a:rPr lang="en" sz="1700"/>
              <a:t> </a:t>
            </a:r>
            <a:r>
              <a:rPr lang="en" sz="1700"/>
              <a:t>disconnect</a:t>
            </a:r>
            <a:r>
              <a:rPr lang="en" sz="1700"/>
              <a:t> with fellow classmates. She has </a:t>
            </a:r>
            <a:r>
              <a:rPr lang="en" sz="1700"/>
              <a:t>told us she wants her to be intelligent and not behind in any way. </a:t>
            </a:r>
            <a:endParaRPr sz="1700"/>
          </a:p>
          <a:p>
            <a:pPr indent="0" lvl="0" marL="0" rtl="0" algn="l">
              <a:spcBef>
                <a:spcPts val="0"/>
              </a:spcBef>
              <a:spcAft>
                <a:spcPts val="0"/>
              </a:spcAft>
              <a:buNone/>
            </a:pPr>
            <a:r>
              <a:t/>
            </a:r>
            <a:endParaRPr sz="1700"/>
          </a:p>
          <a:p>
            <a:pPr indent="0" lvl="0" marL="0" rtl="0" algn="l">
              <a:spcBef>
                <a:spcPts val="0"/>
              </a:spcBef>
              <a:spcAft>
                <a:spcPts val="0"/>
              </a:spcAft>
              <a:buNone/>
            </a:pPr>
            <a:r>
              <a:rPr lang="en" sz="1700"/>
              <a:t>Our team vision for Maria is to meet all the concerns of the parents. We want her to read at her level or above. We need to find ways to build her knowledge of the words she is reading. Also the way she comprehends the books she is reading. </a:t>
            </a:r>
            <a:endParaRPr sz="1700"/>
          </a:p>
        </p:txBody>
      </p:sp>
      <p:sp>
        <p:nvSpPr>
          <p:cNvPr id="74" name="Google Shape;74;p15"/>
          <p:cNvSpPr txBox="1"/>
          <p:nvPr/>
        </p:nvSpPr>
        <p:spPr>
          <a:xfrm>
            <a:off x="516900" y="781425"/>
            <a:ext cx="6738600" cy="38952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rgbClr val="FFFF00"/>
              </a:highlight>
            </a:endParaRPr>
          </a:p>
          <a:p>
            <a:pPr indent="0" lvl="0" marL="0" rtl="0" algn="l">
              <a:spcBef>
                <a:spcPts val="0"/>
              </a:spcBef>
              <a:spcAft>
                <a:spcPts val="0"/>
              </a:spcAft>
              <a:buNone/>
            </a:pPr>
            <a:r>
              <a:t/>
            </a:r>
            <a:endParaRPr>
              <a:highlight>
                <a:srgbClr val="FFFF00"/>
              </a:highlight>
            </a:endParaRPr>
          </a:p>
          <a:p>
            <a:pPr indent="0" lvl="0" marL="0" rtl="0" algn="l">
              <a:spcBef>
                <a:spcPts val="0"/>
              </a:spcBef>
              <a:spcAft>
                <a:spcPts val="0"/>
              </a:spcAft>
              <a:buNone/>
            </a:pPr>
            <a:r>
              <a:rPr lang="en" sz="1800"/>
              <a:t>M</a:t>
            </a:r>
            <a:r>
              <a:rPr lang="en" sz="1800"/>
              <a:t>aria has shown challenges with her sight word, and low performance in writing. She holds her pencil with a pincer grasp.</a:t>
            </a:r>
            <a:r>
              <a:rPr lang="en" sz="1800"/>
              <a:t> Something that challenges Maria is reading. Her being just a couple levels behind in kindergarten will only set her further behind, because Kindergarten moves at a rapid pace.</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8" name="Shape 78"/>
        <p:cNvGrpSpPr/>
        <p:nvPr/>
      </p:nvGrpSpPr>
      <p:grpSpPr>
        <a:xfrm>
          <a:off x="0" y="0"/>
          <a:ext cx="0" cy="0"/>
          <a:chOff x="0" y="0"/>
          <a:chExt cx="0" cy="0"/>
        </a:xfrm>
      </p:grpSpPr>
      <p:sp>
        <p:nvSpPr>
          <p:cNvPr id="79" name="Google Shape;79;p16"/>
          <p:cNvSpPr txBox="1"/>
          <p:nvPr/>
        </p:nvSpPr>
        <p:spPr>
          <a:xfrm>
            <a:off x="516900" y="5658225"/>
            <a:ext cx="6738600" cy="38952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1200"/>
              </a:spcBef>
              <a:spcAft>
                <a:spcPts val="0"/>
              </a:spcAft>
              <a:buClr>
                <a:schemeClr val="dk1"/>
              </a:buClr>
              <a:buSzPts val="1100"/>
              <a:buChar char="●"/>
            </a:pPr>
            <a:r>
              <a:rPr lang="en" sz="1100">
                <a:solidFill>
                  <a:schemeClr val="dk1"/>
                </a:solidFill>
              </a:rPr>
              <a:t>plays well with other children</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is appropriately affectionate</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demonstrates behaviors associated with happiness, sadness, frustration, anger, joy, attachment, surprise, and trust</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capable of reciprocal turn-taking</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has friends of both genders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wishes to please others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runs, skips, gallops, hops, and jumps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snaps, buttons, zips, and ties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grasps pencils and crayons with pincer grasp</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has no difficulty with tasks that cross the midline</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throws and catches large ball</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throws and usually catches small ball</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climbs stairs independently</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climbs on playground equipment</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drinks from a cup and uses a straw</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eats with utensils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Right-handed</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Cuts with scissors effectively</a:t>
            </a:r>
            <a:endParaRPr sz="1100">
              <a:solidFill>
                <a:schemeClr val="dk1"/>
              </a:solidFill>
            </a:endParaRPr>
          </a:p>
        </p:txBody>
      </p:sp>
      <p:sp>
        <p:nvSpPr>
          <p:cNvPr id="80" name="Google Shape;80;p16"/>
          <p:cNvSpPr txBox="1"/>
          <p:nvPr/>
        </p:nvSpPr>
        <p:spPr>
          <a:xfrm>
            <a:off x="516900" y="797850"/>
            <a:ext cx="6738600" cy="38952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1200"/>
              </a:spcBef>
              <a:spcAft>
                <a:spcPts val="0"/>
              </a:spcAft>
              <a:buClr>
                <a:schemeClr val="dk1"/>
              </a:buClr>
              <a:buSzPts val="1100"/>
              <a:buChar char="●"/>
            </a:pPr>
            <a:r>
              <a:rPr lang="en" sz="1100">
                <a:solidFill>
                  <a:schemeClr val="dk1"/>
                </a:solidFill>
              </a:rPr>
              <a:t>Writes letters effectively </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Colors within lines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Writes name</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Knows her address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Names 12 colors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Names basic shapes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Counts to 100</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Counts objects/understands one-to-one correspondence</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Can add and subtract, but has not memorized math facts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Holds books correctly and understands that the words on the page represent the words read to her</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Uses plurals correctly</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Speaks clearly and has typical expressive and receptive language abilities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reading at the 5 years, 2 months level</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spelling at the 5 years, 4 months level</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follows two-step directions, but struggles with three-steps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struggles with sight words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uses phonics to sound out words</a:t>
            </a:r>
            <a:endParaRPr sz="11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4" name="Shape 84"/>
        <p:cNvGrpSpPr/>
        <p:nvPr/>
      </p:nvGrpSpPr>
      <p:grpSpPr>
        <a:xfrm>
          <a:off x="0" y="0"/>
          <a:ext cx="0" cy="0"/>
          <a:chOff x="0" y="0"/>
          <a:chExt cx="0" cy="0"/>
        </a:xfrm>
      </p:grpSpPr>
      <p:sp>
        <p:nvSpPr>
          <p:cNvPr id="85" name="Google Shape;85;p17"/>
          <p:cNvSpPr txBox="1"/>
          <p:nvPr/>
        </p:nvSpPr>
        <p:spPr>
          <a:xfrm>
            <a:off x="516900" y="5658225"/>
            <a:ext cx="6738600" cy="389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t>What you can do to change the lesson for the </a:t>
            </a:r>
            <a:r>
              <a:rPr lang="en" sz="2300"/>
              <a:t>benefit</a:t>
            </a:r>
            <a:r>
              <a:rPr lang="en" sz="2300"/>
              <a:t> </a:t>
            </a:r>
            <a:endParaRPr sz="2300"/>
          </a:p>
          <a:p>
            <a:pPr indent="-374650" lvl="0" marL="457200" rtl="0" algn="l">
              <a:spcBef>
                <a:spcPts val="0"/>
              </a:spcBef>
              <a:spcAft>
                <a:spcPts val="0"/>
              </a:spcAft>
              <a:buSzPts val="2300"/>
              <a:buChar char="●"/>
            </a:pPr>
            <a:r>
              <a:rPr lang="en" sz="2300"/>
              <a:t>Reading teacher will come in during class to work on reading skills </a:t>
            </a:r>
            <a:endParaRPr sz="2300"/>
          </a:p>
        </p:txBody>
      </p:sp>
      <p:sp>
        <p:nvSpPr>
          <p:cNvPr id="86" name="Google Shape;86;p17"/>
          <p:cNvSpPr txBox="1"/>
          <p:nvPr/>
        </p:nvSpPr>
        <p:spPr>
          <a:xfrm>
            <a:off x="516900" y="863600"/>
            <a:ext cx="6738600" cy="389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t>What </a:t>
            </a:r>
            <a:r>
              <a:rPr lang="en" sz="2300"/>
              <a:t>you can do to support child through the day </a:t>
            </a:r>
            <a:endParaRPr sz="2300"/>
          </a:p>
          <a:p>
            <a:pPr indent="-374650" lvl="0" marL="457200" rtl="0" algn="l">
              <a:spcBef>
                <a:spcPts val="0"/>
              </a:spcBef>
              <a:spcAft>
                <a:spcPts val="0"/>
              </a:spcAft>
              <a:buSzPts val="2300"/>
              <a:buChar char="●"/>
            </a:pPr>
            <a:r>
              <a:rPr lang="en" sz="2300"/>
              <a:t>Read aloud </a:t>
            </a:r>
            <a:endParaRPr sz="2300"/>
          </a:p>
          <a:p>
            <a:pPr indent="-374650" lvl="0" marL="457200" rtl="0" algn="l">
              <a:spcBef>
                <a:spcPts val="0"/>
              </a:spcBef>
              <a:spcAft>
                <a:spcPts val="0"/>
              </a:spcAft>
              <a:buSzPts val="2300"/>
              <a:buChar char="●"/>
            </a:pPr>
            <a:r>
              <a:rPr lang="en" sz="2300"/>
              <a:t>Audio book for grade level text </a:t>
            </a:r>
            <a:endParaRPr sz="2300"/>
          </a:p>
          <a:p>
            <a:pPr indent="-374650" lvl="0" marL="457200" rtl="0" algn="l">
              <a:spcBef>
                <a:spcPts val="0"/>
              </a:spcBef>
              <a:spcAft>
                <a:spcPts val="0"/>
              </a:spcAft>
              <a:buSzPts val="2300"/>
              <a:buChar char="●"/>
            </a:pPr>
            <a:r>
              <a:rPr lang="en" sz="2300"/>
              <a:t>Visual schedule </a:t>
            </a:r>
            <a:endParaRPr sz="2300"/>
          </a:p>
          <a:p>
            <a:pPr indent="-374650" lvl="0" marL="457200" rtl="0" algn="l">
              <a:spcBef>
                <a:spcPts val="0"/>
              </a:spcBef>
              <a:spcAft>
                <a:spcPts val="0"/>
              </a:spcAft>
              <a:buSzPts val="2300"/>
              <a:buChar char="●"/>
            </a:pPr>
            <a:r>
              <a:rPr lang="en" sz="2300"/>
              <a:t>Pre-written directions </a:t>
            </a:r>
            <a:endParaRPr sz="2300"/>
          </a:p>
          <a:p>
            <a:pPr indent="-374650" lvl="0" marL="457200" rtl="0" algn="l">
              <a:spcBef>
                <a:spcPts val="0"/>
              </a:spcBef>
              <a:spcAft>
                <a:spcPts val="0"/>
              </a:spcAft>
              <a:buSzPts val="2300"/>
              <a:buChar char="●"/>
            </a:pPr>
            <a:r>
              <a:rPr lang="en" sz="2300"/>
              <a:t>Technology </a:t>
            </a:r>
            <a:endParaRPr sz="2300"/>
          </a:p>
          <a:p>
            <a:pPr indent="0" lvl="0" marL="457200" rtl="0" algn="l">
              <a:spcBef>
                <a:spcPts val="0"/>
              </a:spcBef>
              <a:spcAft>
                <a:spcPts val="0"/>
              </a:spcAft>
              <a:buNone/>
            </a:pPr>
            <a:r>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0" name="Shape 90"/>
        <p:cNvGrpSpPr/>
        <p:nvPr/>
      </p:nvGrpSpPr>
      <p:grpSpPr>
        <a:xfrm>
          <a:off x="0" y="0"/>
          <a:ext cx="0" cy="0"/>
          <a:chOff x="0" y="0"/>
          <a:chExt cx="0" cy="0"/>
        </a:xfrm>
      </p:grpSpPr>
      <p:sp>
        <p:nvSpPr>
          <p:cNvPr id="91" name="Google Shape;91;p18"/>
          <p:cNvSpPr txBox="1"/>
          <p:nvPr/>
        </p:nvSpPr>
        <p:spPr>
          <a:xfrm>
            <a:off x="1479175" y="1199775"/>
            <a:ext cx="5703000" cy="7395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Writing</a:t>
            </a:r>
            <a:r>
              <a:rPr lang="en"/>
              <a:t> </a:t>
            </a:r>
            <a:endParaRPr/>
          </a:p>
        </p:txBody>
      </p:sp>
      <p:sp>
        <p:nvSpPr>
          <p:cNvPr id="92" name="Google Shape;92;p18"/>
          <p:cNvSpPr txBox="1"/>
          <p:nvPr/>
        </p:nvSpPr>
        <p:spPr>
          <a:xfrm>
            <a:off x="2069400" y="2469775"/>
            <a:ext cx="5293500" cy="10968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She has a pincer grasp</a:t>
            </a:r>
            <a:endParaRPr sz="2000"/>
          </a:p>
        </p:txBody>
      </p:sp>
      <p:sp>
        <p:nvSpPr>
          <p:cNvPr id="93" name="Google Shape;93;p18"/>
          <p:cNvSpPr txBox="1"/>
          <p:nvPr/>
        </p:nvSpPr>
        <p:spPr>
          <a:xfrm>
            <a:off x="2069400" y="3932400"/>
            <a:ext cx="5293500" cy="10968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t>By the end of the year full </a:t>
            </a:r>
            <a:r>
              <a:rPr lang="en" sz="1900"/>
              <a:t>capability</a:t>
            </a:r>
            <a:r>
              <a:rPr lang="en" sz="1900"/>
              <a:t> to write in a Dynamic Tripod Grasp, and able to understand her handwriting </a:t>
            </a:r>
            <a:endParaRPr sz="1900"/>
          </a:p>
        </p:txBody>
      </p:sp>
      <p:sp>
        <p:nvSpPr>
          <p:cNvPr id="94" name="Google Shape;94;p18"/>
          <p:cNvSpPr txBox="1"/>
          <p:nvPr/>
        </p:nvSpPr>
        <p:spPr>
          <a:xfrm>
            <a:off x="315300" y="5547525"/>
            <a:ext cx="6949200" cy="10968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t>Monitor</a:t>
            </a:r>
            <a:r>
              <a:rPr lang="en" sz="1700"/>
              <a:t> every Friday on how she holds her pencil </a:t>
            </a:r>
            <a:endParaRPr sz="1700"/>
          </a:p>
          <a:p>
            <a:pPr indent="0" lvl="0" marL="0" rtl="0" algn="l">
              <a:spcBef>
                <a:spcPts val="0"/>
              </a:spcBef>
              <a:spcAft>
                <a:spcPts val="0"/>
              </a:spcAft>
              <a:buNone/>
            </a:pPr>
            <a:r>
              <a:rPr lang="en" sz="1700"/>
              <a:t>Informal assessment such as spelling tests, and any written assignments </a:t>
            </a:r>
            <a:endParaRPr sz="1700"/>
          </a:p>
        </p:txBody>
      </p:sp>
      <p:sp>
        <p:nvSpPr>
          <p:cNvPr id="95" name="Google Shape;95;p18"/>
          <p:cNvSpPr txBox="1"/>
          <p:nvPr/>
        </p:nvSpPr>
        <p:spPr>
          <a:xfrm>
            <a:off x="315300" y="7343475"/>
            <a:ext cx="6949200" cy="23040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900"/>
              <a:t>Modeling the correct grasp demonstrated by a teacher </a:t>
            </a:r>
            <a:endParaRPr sz="1900"/>
          </a:p>
          <a:p>
            <a:pPr indent="0" lvl="0" marL="0" rtl="0" algn="l">
              <a:spcBef>
                <a:spcPts val="0"/>
              </a:spcBef>
              <a:spcAft>
                <a:spcPts val="0"/>
              </a:spcAft>
              <a:buNone/>
            </a:pPr>
            <a:r>
              <a:rPr lang="en" sz="1900"/>
              <a:t>Using a pencil gribby designated with the correct dynamic tripod/quadruped grasp</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9" name="Shape 99"/>
        <p:cNvGrpSpPr/>
        <p:nvPr/>
      </p:nvGrpSpPr>
      <p:grpSpPr>
        <a:xfrm>
          <a:off x="0" y="0"/>
          <a:ext cx="0" cy="0"/>
          <a:chOff x="0" y="0"/>
          <a:chExt cx="0" cy="0"/>
        </a:xfrm>
      </p:grpSpPr>
      <p:sp>
        <p:nvSpPr>
          <p:cNvPr id="100" name="Google Shape;100;p19"/>
          <p:cNvSpPr txBox="1"/>
          <p:nvPr/>
        </p:nvSpPr>
        <p:spPr>
          <a:xfrm>
            <a:off x="1479175" y="1199775"/>
            <a:ext cx="5703000" cy="7395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t>Reading Sight Words</a:t>
            </a:r>
            <a:endParaRPr sz="1700"/>
          </a:p>
        </p:txBody>
      </p:sp>
      <p:sp>
        <p:nvSpPr>
          <p:cNvPr id="101" name="Google Shape;101;p19"/>
          <p:cNvSpPr txBox="1"/>
          <p:nvPr/>
        </p:nvSpPr>
        <p:spPr>
          <a:xfrm>
            <a:off x="2069400" y="2506275"/>
            <a:ext cx="5293500" cy="10968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t>Maria is able to sight 22 out of the 44 on the worksheet.</a:t>
            </a:r>
            <a:endParaRPr sz="1700"/>
          </a:p>
        </p:txBody>
      </p:sp>
      <p:sp>
        <p:nvSpPr>
          <p:cNvPr id="102" name="Google Shape;102;p19"/>
          <p:cNvSpPr txBox="1"/>
          <p:nvPr/>
        </p:nvSpPr>
        <p:spPr>
          <a:xfrm>
            <a:off x="2069400" y="3932400"/>
            <a:ext cx="5293500" cy="10968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t>We would like Maria to get 44 out of the 44 on the worksheet.</a:t>
            </a:r>
            <a:endParaRPr sz="1700"/>
          </a:p>
        </p:txBody>
      </p:sp>
      <p:sp>
        <p:nvSpPr>
          <p:cNvPr id="103" name="Google Shape;103;p19"/>
          <p:cNvSpPr txBox="1"/>
          <p:nvPr/>
        </p:nvSpPr>
        <p:spPr>
          <a:xfrm>
            <a:off x="315300" y="5547525"/>
            <a:ext cx="6949200" cy="10968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t>It will be </a:t>
            </a:r>
            <a:r>
              <a:rPr lang="en" sz="1700"/>
              <a:t>measured by the worksheet that is given to Maria. </a:t>
            </a:r>
            <a:endParaRPr sz="1700"/>
          </a:p>
        </p:txBody>
      </p:sp>
      <p:sp>
        <p:nvSpPr>
          <p:cNvPr id="104" name="Google Shape;104;p19"/>
          <p:cNvSpPr txBox="1"/>
          <p:nvPr/>
        </p:nvSpPr>
        <p:spPr>
          <a:xfrm>
            <a:off x="315300" y="7343475"/>
            <a:ext cx="6949200" cy="23040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t>Maria will be doing this worksheet every week on a Friday. </a:t>
            </a:r>
            <a:endParaRPr sz="1700"/>
          </a:p>
          <a:p>
            <a:pPr indent="-336550" lvl="0" marL="457200" rtl="0" algn="l">
              <a:spcBef>
                <a:spcPts val="0"/>
              </a:spcBef>
              <a:spcAft>
                <a:spcPts val="0"/>
              </a:spcAft>
              <a:buSzPts val="1700"/>
              <a:buChar char="-"/>
            </a:pPr>
            <a:r>
              <a:rPr lang="en" sz="1700"/>
              <a:t> she is able to do that worksheet we will be shuffling the sight words. </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8" name="Shape 108"/>
        <p:cNvGrpSpPr/>
        <p:nvPr/>
      </p:nvGrpSpPr>
      <p:grpSpPr>
        <a:xfrm>
          <a:off x="0" y="0"/>
          <a:ext cx="0" cy="0"/>
          <a:chOff x="0" y="0"/>
          <a:chExt cx="0" cy="0"/>
        </a:xfrm>
      </p:grpSpPr>
      <p:sp>
        <p:nvSpPr>
          <p:cNvPr id="109" name="Google Shape;109;p20"/>
          <p:cNvSpPr txBox="1"/>
          <p:nvPr/>
        </p:nvSpPr>
        <p:spPr>
          <a:xfrm>
            <a:off x="492300" y="1232650"/>
            <a:ext cx="6787800" cy="82506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IReady</a:t>
            </a:r>
            <a:endParaRPr/>
          </a:p>
          <a:p>
            <a:pPr indent="-317500" lvl="0" marL="457200" rtl="0" algn="l">
              <a:spcBef>
                <a:spcPts val="0"/>
              </a:spcBef>
              <a:spcAft>
                <a:spcPts val="0"/>
              </a:spcAft>
              <a:buSzPts val="1400"/>
              <a:buChar char="-"/>
            </a:pPr>
            <a:r>
              <a:rPr lang="en"/>
              <a:t>Distraction free </a:t>
            </a:r>
            <a:endParaRPr/>
          </a:p>
          <a:p>
            <a:pPr indent="-317500" lvl="0" marL="457200" rtl="0" algn="l">
              <a:spcBef>
                <a:spcPts val="0"/>
              </a:spcBef>
              <a:spcAft>
                <a:spcPts val="0"/>
              </a:spcAft>
              <a:buSzPts val="1400"/>
              <a:buChar char="-"/>
            </a:pPr>
            <a:r>
              <a:rPr lang="en"/>
              <a:t>more time </a:t>
            </a:r>
            <a:endParaRPr/>
          </a:p>
          <a:p>
            <a:pPr indent="-317500" lvl="0" marL="457200" rtl="0" algn="l">
              <a:spcBef>
                <a:spcPts val="0"/>
              </a:spcBef>
              <a:spcAft>
                <a:spcPts val="0"/>
              </a:spcAft>
              <a:buSzPts val="1400"/>
              <a:buChar char="-"/>
            </a:pPr>
            <a:r>
              <a:rPr lang="en"/>
              <a:t>Reading the questions if she needs help</a:t>
            </a:r>
            <a:endParaRPr/>
          </a:p>
          <a:p>
            <a:pPr indent="0" lvl="0" marL="0" rtl="0" algn="l">
              <a:spcBef>
                <a:spcPts val="0"/>
              </a:spcBef>
              <a:spcAft>
                <a:spcPts val="0"/>
              </a:spcAft>
              <a:buNone/>
            </a:pPr>
            <a:r>
              <a:t/>
            </a:r>
            <a:endParaRPr>
              <a:highlight>
                <a:srgbClr val="FFFF00"/>
              </a:highlight>
            </a:endParaRPr>
          </a:p>
          <a:p>
            <a:pPr indent="0" lvl="0" marL="0" rtl="0" algn="l">
              <a:spcBef>
                <a:spcPts val="0"/>
              </a:spcBef>
              <a:spcAft>
                <a:spcPts val="0"/>
              </a:spcAft>
              <a:buNone/>
            </a:pPr>
            <a:r>
              <a:t/>
            </a:r>
            <a:endParaRPr>
              <a:highlight>
                <a:srgbClr val="FFFF00"/>
              </a:highlight>
            </a:endParaRPr>
          </a:p>
          <a:p>
            <a:pPr indent="0" lvl="0" marL="0" rtl="0" algn="l">
              <a:spcBef>
                <a:spcPts val="0"/>
              </a:spcBef>
              <a:spcAft>
                <a:spcPts val="0"/>
              </a:spcAft>
              <a:buNone/>
            </a:pPr>
            <a:r>
              <a:t/>
            </a:r>
            <a:endParaRPr>
              <a:highlight>
                <a:srgbClr val="FFFF00"/>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